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8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Merriweather Sans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8rorGYs5vRHA4u3SDyuENM+Sb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85902-9844-48C4-B6C0-504FA19AF748}">
  <a:tblStyle styleId="{91285902-9844-48C4-B6C0-504FA19AF74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3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an Kuringen" userId="0586fed0-031e-42f5-9b3f-fbebc18de680" providerId="ADAL" clId="{30BDE0B3-A5CC-4C60-86AC-083CB316F3F2}"/>
    <pc:docChg chg="modSld">
      <pc:chgData name="Bianca van Kuringen" userId="0586fed0-031e-42f5-9b3f-fbebc18de680" providerId="ADAL" clId="{30BDE0B3-A5CC-4C60-86AC-083CB316F3F2}" dt="2025-08-22T11:18:31.045" v="100" actId="20577"/>
      <pc:docMkLst>
        <pc:docMk/>
      </pc:docMkLst>
      <pc:sldChg chg="modSp mod">
        <pc:chgData name="Bianca van Kuringen" userId="0586fed0-031e-42f5-9b3f-fbebc18de680" providerId="ADAL" clId="{30BDE0B3-A5CC-4C60-86AC-083CB316F3F2}" dt="2025-08-22T11:09:14.764" v="11" actId="20577"/>
        <pc:sldMkLst>
          <pc:docMk/>
          <pc:sldMk cId="0" sldId="257"/>
        </pc:sldMkLst>
        <pc:spChg chg="mod">
          <ac:chgData name="Bianca van Kuringen" userId="0586fed0-031e-42f5-9b3f-fbebc18de680" providerId="ADAL" clId="{30BDE0B3-A5CC-4C60-86AC-083CB316F3F2}" dt="2025-08-22T11:09:14.764" v="11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09:28.052" v="12" actId="255"/>
        <pc:sldMkLst>
          <pc:docMk/>
          <pc:sldMk cId="0" sldId="258"/>
        </pc:sldMkLst>
        <pc:spChg chg="mod">
          <ac:chgData name="Bianca van Kuringen" userId="0586fed0-031e-42f5-9b3f-fbebc18de680" providerId="ADAL" clId="{30BDE0B3-A5CC-4C60-86AC-083CB316F3F2}" dt="2025-08-22T11:09:28.052" v="12" actId="255"/>
          <ac:spMkLst>
            <pc:docMk/>
            <pc:sldMk cId="0" sldId="258"/>
            <ac:spMk id="139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09:57.575" v="22" actId="14100"/>
        <pc:sldMkLst>
          <pc:docMk/>
          <pc:sldMk cId="0" sldId="259"/>
        </pc:sldMkLst>
        <pc:spChg chg="mod">
          <ac:chgData name="Bianca van Kuringen" userId="0586fed0-031e-42f5-9b3f-fbebc18de680" providerId="ADAL" clId="{30BDE0B3-A5CC-4C60-86AC-083CB316F3F2}" dt="2025-08-22T11:09:52.537" v="21" actId="14100"/>
          <ac:spMkLst>
            <pc:docMk/>
            <pc:sldMk cId="0" sldId="259"/>
            <ac:spMk id="145" creationId="{00000000-0000-0000-0000-000000000000}"/>
          </ac:spMkLst>
        </pc:spChg>
        <pc:picChg chg="mod">
          <ac:chgData name="Bianca van Kuringen" userId="0586fed0-031e-42f5-9b3f-fbebc18de680" providerId="ADAL" clId="{30BDE0B3-A5CC-4C60-86AC-083CB316F3F2}" dt="2025-08-22T11:09:57.575" v="22" actId="14100"/>
          <ac:picMkLst>
            <pc:docMk/>
            <pc:sldMk cId="0" sldId="259"/>
            <ac:picMk id="146" creationId="{00000000-0000-0000-0000-000000000000}"/>
          </ac:picMkLst>
        </pc:picChg>
      </pc:sldChg>
      <pc:sldChg chg="modSp mod">
        <pc:chgData name="Bianca van Kuringen" userId="0586fed0-031e-42f5-9b3f-fbebc18de680" providerId="ADAL" clId="{30BDE0B3-A5CC-4C60-86AC-083CB316F3F2}" dt="2025-08-22T11:10:03.954" v="23" actId="255"/>
        <pc:sldMkLst>
          <pc:docMk/>
          <pc:sldMk cId="0" sldId="260"/>
        </pc:sldMkLst>
        <pc:spChg chg="mod">
          <ac:chgData name="Bianca van Kuringen" userId="0586fed0-031e-42f5-9b3f-fbebc18de680" providerId="ADAL" clId="{30BDE0B3-A5CC-4C60-86AC-083CB316F3F2}" dt="2025-08-22T11:10:03.954" v="23" actId="255"/>
          <ac:spMkLst>
            <pc:docMk/>
            <pc:sldMk cId="0" sldId="260"/>
            <ac:spMk id="152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0:11.082" v="24" actId="255"/>
        <pc:sldMkLst>
          <pc:docMk/>
          <pc:sldMk cId="0" sldId="262"/>
        </pc:sldMkLst>
        <pc:spChg chg="mod">
          <ac:chgData name="Bianca van Kuringen" userId="0586fed0-031e-42f5-9b3f-fbebc18de680" providerId="ADAL" clId="{30BDE0B3-A5CC-4C60-86AC-083CB316F3F2}" dt="2025-08-22T11:10:11.082" v="24" actId="255"/>
          <ac:spMkLst>
            <pc:docMk/>
            <pc:sldMk cId="0" sldId="262"/>
            <ac:spMk id="179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0:25.735" v="28" actId="1076"/>
        <pc:sldMkLst>
          <pc:docMk/>
          <pc:sldMk cId="0" sldId="263"/>
        </pc:sldMkLst>
        <pc:spChg chg="mod">
          <ac:chgData name="Bianca van Kuringen" userId="0586fed0-031e-42f5-9b3f-fbebc18de680" providerId="ADAL" clId="{30BDE0B3-A5CC-4C60-86AC-083CB316F3F2}" dt="2025-08-22T11:10:25.735" v="28" actId="1076"/>
          <ac:spMkLst>
            <pc:docMk/>
            <pc:sldMk cId="0" sldId="263"/>
            <ac:spMk id="187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4:49.804" v="31" actId="14100"/>
        <pc:sldMkLst>
          <pc:docMk/>
          <pc:sldMk cId="0" sldId="264"/>
        </pc:sldMkLst>
        <pc:spChg chg="mod">
          <ac:chgData name="Bianca van Kuringen" userId="0586fed0-031e-42f5-9b3f-fbebc18de680" providerId="ADAL" clId="{30BDE0B3-A5CC-4C60-86AC-083CB316F3F2}" dt="2025-08-22T11:14:49.804" v="31" actId="14100"/>
          <ac:spMkLst>
            <pc:docMk/>
            <pc:sldMk cId="0" sldId="264"/>
            <ac:spMk id="193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5:33.251" v="36" actId="20577"/>
        <pc:sldMkLst>
          <pc:docMk/>
          <pc:sldMk cId="0" sldId="265"/>
        </pc:sldMkLst>
        <pc:spChg chg="mod">
          <ac:chgData name="Bianca van Kuringen" userId="0586fed0-031e-42f5-9b3f-fbebc18de680" providerId="ADAL" clId="{30BDE0B3-A5CC-4C60-86AC-083CB316F3F2}" dt="2025-08-22T11:15:33.251" v="36" actId="20577"/>
          <ac:spMkLst>
            <pc:docMk/>
            <pc:sldMk cId="0" sldId="265"/>
            <ac:spMk id="199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6:16.535" v="47" actId="20577"/>
        <pc:sldMkLst>
          <pc:docMk/>
          <pc:sldMk cId="0" sldId="266"/>
        </pc:sldMkLst>
        <pc:spChg chg="mod">
          <ac:chgData name="Bianca van Kuringen" userId="0586fed0-031e-42f5-9b3f-fbebc18de680" providerId="ADAL" clId="{30BDE0B3-A5CC-4C60-86AC-083CB316F3F2}" dt="2025-08-22T11:16:16.535" v="47" actId="20577"/>
          <ac:spMkLst>
            <pc:docMk/>
            <pc:sldMk cId="0" sldId="266"/>
            <ac:spMk id="205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6:32.701" v="50" actId="20577"/>
        <pc:sldMkLst>
          <pc:docMk/>
          <pc:sldMk cId="0" sldId="267"/>
        </pc:sldMkLst>
        <pc:spChg chg="mod">
          <ac:chgData name="Bianca van Kuringen" userId="0586fed0-031e-42f5-9b3f-fbebc18de680" providerId="ADAL" clId="{30BDE0B3-A5CC-4C60-86AC-083CB316F3F2}" dt="2025-08-22T11:16:32.701" v="50" actId="20577"/>
          <ac:spMkLst>
            <pc:docMk/>
            <pc:sldMk cId="0" sldId="267"/>
            <ac:spMk id="211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6:59.041" v="54" actId="14100"/>
        <pc:sldMkLst>
          <pc:docMk/>
          <pc:sldMk cId="0" sldId="268"/>
        </pc:sldMkLst>
        <pc:spChg chg="mod">
          <ac:chgData name="Bianca van Kuringen" userId="0586fed0-031e-42f5-9b3f-fbebc18de680" providerId="ADAL" clId="{30BDE0B3-A5CC-4C60-86AC-083CB316F3F2}" dt="2025-08-22T11:16:59.041" v="54" actId="14100"/>
          <ac:spMkLst>
            <pc:docMk/>
            <pc:sldMk cId="0" sldId="268"/>
            <ac:spMk id="217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7:14.823" v="57" actId="20577"/>
        <pc:sldMkLst>
          <pc:docMk/>
          <pc:sldMk cId="0" sldId="269"/>
        </pc:sldMkLst>
        <pc:spChg chg="mod">
          <ac:chgData name="Bianca van Kuringen" userId="0586fed0-031e-42f5-9b3f-fbebc18de680" providerId="ADAL" clId="{30BDE0B3-A5CC-4C60-86AC-083CB316F3F2}" dt="2025-08-22T11:17:14.823" v="57" actId="20577"/>
          <ac:spMkLst>
            <pc:docMk/>
            <pc:sldMk cId="0" sldId="269"/>
            <ac:spMk id="223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7:26.684" v="58" actId="14100"/>
        <pc:sldMkLst>
          <pc:docMk/>
          <pc:sldMk cId="0" sldId="270"/>
        </pc:sldMkLst>
        <pc:spChg chg="mod">
          <ac:chgData name="Bianca van Kuringen" userId="0586fed0-031e-42f5-9b3f-fbebc18de680" providerId="ADAL" clId="{30BDE0B3-A5CC-4C60-86AC-083CB316F3F2}" dt="2025-08-22T11:17:26.684" v="58" actId="14100"/>
          <ac:spMkLst>
            <pc:docMk/>
            <pc:sldMk cId="0" sldId="270"/>
            <ac:spMk id="229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7:57.203" v="66" actId="20577"/>
        <pc:sldMkLst>
          <pc:docMk/>
          <pc:sldMk cId="0" sldId="271"/>
        </pc:sldMkLst>
        <pc:spChg chg="mod">
          <ac:chgData name="Bianca van Kuringen" userId="0586fed0-031e-42f5-9b3f-fbebc18de680" providerId="ADAL" clId="{30BDE0B3-A5CC-4C60-86AC-083CB316F3F2}" dt="2025-08-22T11:17:57.203" v="66" actId="20577"/>
          <ac:spMkLst>
            <pc:docMk/>
            <pc:sldMk cId="0" sldId="271"/>
            <ac:spMk id="235" creationId="{00000000-0000-0000-0000-000000000000}"/>
          </ac:spMkLst>
        </pc:spChg>
      </pc:sldChg>
      <pc:sldChg chg="modSp mod">
        <pc:chgData name="Bianca van Kuringen" userId="0586fed0-031e-42f5-9b3f-fbebc18de680" providerId="ADAL" clId="{30BDE0B3-A5CC-4C60-86AC-083CB316F3F2}" dt="2025-08-22T11:18:31.045" v="100" actId="20577"/>
        <pc:sldMkLst>
          <pc:docMk/>
          <pc:sldMk cId="0" sldId="272"/>
        </pc:sldMkLst>
        <pc:spChg chg="mod">
          <ac:chgData name="Bianca van Kuringen" userId="0586fed0-031e-42f5-9b3f-fbebc18de680" providerId="ADAL" clId="{30BDE0B3-A5CC-4C60-86AC-083CB316F3F2}" dt="2025-08-22T11:18:31.045" v="100" actId="20577"/>
          <ac:spMkLst>
            <pc:docMk/>
            <pc:sldMk cId="0" sldId="272"/>
            <ac:spMk id="2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510f27e4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7510f27e4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510f27e4f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37510f27e4f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510f27e4f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7510f27e4f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510f27e4f_2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37510f27e4f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510f27e4f_2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7510f27e4f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510f27e4f_2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7510f27e4f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510f27e4f_2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7510f27e4f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8c589fe19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278c589fe1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8c589fe19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78c589fe1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510f27e4f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7510f27e4f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d25f24c1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36d25f24c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58a8dcf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3758a8dc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b16c9ca8c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050" y="612721"/>
            <a:ext cx="5888700" cy="306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fb16c9ca8c_3_218:notes"/>
          <p:cNvSpPr txBox="1">
            <a:spLocks noGrp="1"/>
          </p:cNvSpPr>
          <p:nvPr>
            <p:ph type="body" idx="1"/>
          </p:nvPr>
        </p:nvSpPr>
        <p:spPr>
          <a:xfrm>
            <a:off x="662490" y="3880567"/>
            <a:ext cx="5299800" cy="3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b16c9ca8c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2fb16c9ca8c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510f27e4f_2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37510f27e4f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510f27e4f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7510f27e4f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 vaste foto">
  <p:cSld name="1_Titeldia vaste f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 descr="SPVOZN_PPT_SCE_HGL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 descr="_HVA23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/>
          <p:nvPr/>
        </p:nvSpPr>
        <p:spPr>
          <a:xfrm>
            <a:off x="92984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800" b="0" i="0" u="none" strike="noStrike" cap="none">
              <a:solidFill>
                <a:srgbClr val="494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16c9ca8c_3_2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g2fb16c9ca8c_3_2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g2fb16c9ca8c_3_2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fb16c9ca8c_3_249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fb16c9ca8c_3_249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2fb16c9ca8c_3_249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2fb16c9ca8c_3_249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b16c9ca8c_3_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fb16c9ca8c_3_2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2fb16c9ca8c_3_2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694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fb16c9ca8c_3_258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fb16c9ca8c_3_258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2fb16c9ca8c_3_258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00" cy="318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2fb16c9ca8c_3_258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fb16c9ca8c_3_258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fb16c9ca8c_3_258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 vaste foto">
  <p:cSld name="1_Titeldia vaste fo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fb16c9ca8c_3_265" descr="SPVOZN_PPT_SCE_HGL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fb16c9ca8c_3_265" descr="_HVA23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fb16c9ca8c_3_265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2fb16c9ca8c_3_265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fb16c9ca8c_3_265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2fb16c9ca8c_3_265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fb16c9ca8c_3_272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fb16c9ca8c_3_272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700" cy="2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2fb16c9ca8c_3_272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fb16c9ca8c_3_276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fb16c9ca8c_3_276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fb16c9ca8c_3_276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9000" cy="30243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fb16c9ca8c_3_276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fb16c9ca8c_3_276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900" cy="2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fb16c9ca8c_3_282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fb16c9ca8c_3_282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fb16c9ca8c_3_282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fb16c9ca8c_3_282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7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fb16c9ca8c_3_282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900" cy="292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637" cy="2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9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7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4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0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0"/>
          <p:cNvSpPr txBox="1"/>
          <p:nvPr/>
        </p:nvSpPr>
        <p:spPr>
          <a:xfrm>
            <a:off x="92984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800" b="0" i="0" u="none" strike="noStrike" cap="none">
              <a:solidFill>
                <a:srgbClr val="5E51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60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8975" cy="3024187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44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837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2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9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827" cy="53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827" cy="66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787" cy="29281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700016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819150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3"/>
          </p:nvPr>
        </p:nvSpPr>
        <p:spPr>
          <a:xfrm>
            <a:off x="4700016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4"/>
          </p:nvPr>
        </p:nvSpPr>
        <p:spPr>
          <a:xfrm>
            <a:off x="4700016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16c9ca8c_3_2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2fb16c9ca8c_3_2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fb16c9ca8c_3_2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fb16c9ca8c_3_2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fb16c9ca8c_3_2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delijkcollege.nl/henegouwenlaan/leerlingen/ik-heb-een-vraag-wat-n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huiskens@stedelijkcollege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510f27e4f_2_0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Kennismaking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nl-NL"/>
              <a:t>3(t)mavo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7510f27e4f_2_0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</a:pPr>
            <a:r>
              <a:rPr lang="nl-NL"/>
              <a:t>Augustus 2024</a:t>
            </a:r>
            <a:endParaRPr/>
          </a:p>
        </p:txBody>
      </p:sp>
      <p:sp>
        <p:nvSpPr>
          <p:cNvPr id="127" name="Google Shape;127;g37510f27e4f_2_0"/>
          <p:cNvSpPr txBox="1">
            <a:spLocks noGrp="1"/>
          </p:cNvSpPr>
          <p:nvPr>
            <p:ph type="ctrTitle"/>
          </p:nvPr>
        </p:nvSpPr>
        <p:spPr>
          <a:xfrm>
            <a:off x="261258" y="1280120"/>
            <a:ext cx="5088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Schooljaar</a:t>
            </a:r>
            <a:br>
              <a:rPr lang="nl-NL">
                <a:latin typeface="Arial"/>
                <a:ea typeface="Arial"/>
                <a:cs typeface="Arial"/>
                <a:sym typeface="Arial"/>
              </a:rPr>
            </a:br>
            <a:r>
              <a:rPr lang="nl-NL"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nl-NL"/>
              <a:t>5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-2026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510f27e4f_2_8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Ziekmelden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99" name="Google Shape;199;g37510f27e4f_2_82"/>
          <p:cNvSpPr txBox="1"/>
          <p:nvPr/>
        </p:nvSpPr>
        <p:spPr>
          <a:xfrm>
            <a:off x="333829" y="1363775"/>
            <a:ext cx="7816398" cy="300078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Ziek thuis   </a:t>
            </a:r>
            <a:b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Door ouder(s)/verzorger(s) tussen 08.00-10.00 uur telefonisch doorgeven (040-264 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59 92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Ziek tijdens lesdag</a:t>
            </a:r>
            <a:b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 meldt zich bij de onderwijsassistent. Deze zal contact met thuis opnemen en samen wordt besloten of het beter is om naar huis te gaan.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Regelmatig verzuim</a:t>
            </a:r>
            <a:b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Bij regelmatig ziekteverzuim wordt dit besproken  Bij aanhoudend ziekteverzuim wordt de GGD ingeschakeld. GG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zal dan contact opnemen met thuis.  </a:t>
            </a:r>
            <a:br>
              <a:rPr lang="nl-NL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510f27e4f_2_88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Te laat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05" name="Google Shape;205;g37510f27e4f_2_88"/>
          <p:cNvSpPr txBox="1"/>
          <p:nvPr/>
        </p:nvSpPr>
        <p:spPr>
          <a:xfrm>
            <a:off x="319313" y="1392175"/>
            <a:ext cx="8411029" cy="310850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Wanneer een leerling te laat komt moet hij/zij zich de volgende dag melden vóór 08.00 uur bij de onderwijsassistent.</a:t>
            </a:r>
            <a:endParaRPr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nl-NL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Joker</a:t>
            </a:r>
            <a:b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Een leerling kan 2 x per jaar een joker inzetten.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Dit dient de leerling zelf te regelen bij de onderwijsassistent. 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nl-NL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Niet gemeld</a:t>
            </a:r>
            <a:endParaRPr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Wanneer een leerling zich niet meldt, blijft de melding openstaan.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Consequentie = volgende dag alsnog melden en daarnaast moet de leerling nablijven. </a:t>
            </a:r>
            <a:endParaRPr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nl-NL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Herhaald te laat</a:t>
            </a:r>
            <a:b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Bij herhaald te laat worden ouder(s)/verzorger(s) geïnformeerd over de vervolgstappen.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 10 x te laat zal leerplicht betrokken worden. </a:t>
            </a:r>
            <a:endParaRPr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510f27e4f_2_9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Ongeoorloofd afwezig</a:t>
            </a:r>
            <a:endParaRPr/>
          </a:p>
        </p:txBody>
      </p:sp>
      <p:sp>
        <p:nvSpPr>
          <p:cNvPr id="211" name="Google Shape;211;g37510f27e4f_2_94"/>
          <p:cNvSpPr txBox="1">
            <a:spLocks noGrp="1"/>
          </p:cNvSpPr>
          <p:nvPr>
            <p:ph type="body" idx="3"/>
          </p:nvPr>
        </p:nvSpPr>
        <p:spPr>
          <a:xfrm>
            <a:off x="270894" y="1506700"/>
            <a:ext cx="7763100" cy="3151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Ongeoorloofd afwezig</a:t>
            </a:r>
            <a:b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Voor elk gemist lesuur zal een leerling twee lesuren na moeten blijven. Dit wordt ingepland door de onderwijsassistent en kan de leerling terugvinden in het rooster op </a:t>
            </a:r>
            <a:r>
              <a:rPr lang="nl-NL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SOMToday</a:t>
            </a: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Herhaald </a:t>
            </a:r>
            <a:b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 5 keer gaat er een brief naar huis en wordt u uitgenodigd voor een gesprek. </a:t>
            </a: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 10 keer zal er weer een gesprek plaatsvinden en wordt er melding gedaan bij leerplicht.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510f27e4f_2_10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Gele kaart</a:t>
            </a:r>
            <a:endParaRPr/>
          </a:p>
        </p:txBody>
      </p:sp>
      <p:sp>
        <p:nvSpPr>
          <p:cNvPr id="217" name="Google Shape;217;g37510f27e4f_2_100"/>
          <p:cNvSpPr txBox="1">
            <a:spLocks noGrp="1"/>
          </p:cNvSpPr>
          <p:nvPr>
            <p:ph type="body" idx="3"/>
          </p:nvPr>
        </p:nvSpPr>
        <p:spPr>
          <a:xfrm>
            <a:off x="312057" y="1422400"/>
            <a:ext cx="7481838" cy="227874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 wordt uit de situatie gehaald om een kaart te halen. Incident wordt besproken met de docent en de </a:t>
            </a:r>
            <a:r>
              <a:rPr lang="nl-NL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leerlingcoördinator</a:t>
            </a: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Docent brengt ouder(s)/verzorger(s) op de hoogte.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 neemt de gele kaart mee naar huis en na ondertekening van ouder(s)/verzorger(s) geeft de leerling de kaart af bij de </a:t>
            </a:r>
            <a:r>
              <a:rPr lang="nl-NL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leerlingcoördinator</a:t>
            </a: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510f27e4f_2_106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Verlof aanvraag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23" name="Google Shape;223;g37510f27e4f_2_106"/>
          <p:cNvSpPr txBox="1"/>
          <p:nvPr/>
        </p:nvSpPr>
        <p:spPr>
          <a:xfrm>
            <a:off x="319313" y="1427750"/>
            <a:ext cx="7814091" cy="255450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zeer uitzonderlijke gevallen kan extra verlof aangevraagd worden.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 aanvragen gaan via de leerling coördinator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Verlofaanvragen voor (minder dan) één dag</a:t>
            </a:r>
            <a:b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Aanvraag vooraf via een e-mail 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Verlofaanvragen voor meer dan één dag</a:t>
            </a:r>
            <a:b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Verlof voor meer dan één dag dient aangevraagd te worden d.m.v. een officieel aanvraagformulier (zie website). De aanvraag wordt (ruim op tijd) vooraf ingediend bij de </a:t>
            </a:r>
            <a:r>
              <a:rPr lang="nl-NL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leerlingcoördinator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510f27e4f_2_11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dirty="0"/>
              <a:t>Informatie</a:t>
            </a:r>
            <a:endParaRPr dirty="0"/>
          </a:p>
        </p:txBody>
      </p:sp>
      <p:sp>
        <p:nvSpPr>
          <p:cNvPr id="229" name="Google Shape;229;g37510f27e4f_2_112"/>
          <p:cNvSpPr txBox="1">
            <a:spLocks noGrp="1"/>
          </p:cNvSpPr>
          <p:nvPr>
            <p:ph type="body" idx="3"/>
          </p:nvPr>
        </p:nvSpPr>
        <p:spPr>
          <a:xfrm>
            <a:off x="319313" y="1423887"/>
            <a:ext cx="8245509" cy="309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/>
              <a:t>Alle voorgaande informatie is ook op te zoeken op de schoolsite (en onderstaande link)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u="sng" dirty="0">
                <a:solidFill>
                  <a:schemeClr val="hlink"/>
                </a:solidFill>
                <a:hlinkClick r:id="rId3"/>
              </a:rPr>
              <a:t>https://www.stedelijkcollege.nl/henegouwenlaan/leerlingen/ik-heb-een-vraag-wat-nu/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/>
              <a:t>Schroom niet om vragen te stellen. Samen zorgen we voor een fijne school voor iedereen.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dirty="0"/>
              <a:t>Mocht u nu al contact willen met mij, zoek mij dan na de presentatie even op.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8c589fe19_0_116"/>
          <p:cNvSpPr txBox="1">
            <a:spLocks noGrp="1"/>
          </p:cNvSpPr>
          <p:nvPr>
            <p:ph type="body" idx="1"/>
          </p:nvPr>
        </p:nvSpPr>
        <p:spPr>
          <a:xfrm>
            <a:off x="211025" y="766251"/>
            <a:ext cx="8353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>
                <a:solidFill>
                  <a:schemeClr val="dk1"/>
                </a:solidFill>
              </a:rPr>
              <a:t>Belangrijke data in periode 1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78c589fe19_0_116"/>
          <p:cNvSpPr txBox="1"/>
          <p:nvPr/>
        </p:nvSpPr>
        <p:spPr>
          <a:xfrm>
            <a:off x="211025" y="1531257"/>
            <a:ext cx="82943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Herfstvakantie				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oktober t/m 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oktober 202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Toetsweek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  				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t/m 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november 202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Kerstvakantie   			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december t/m 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januari 202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Toetsweek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 				1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januari t/m 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januari 202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8c589fe19_0_121"/>
          <p:cNvSpPr txBox="1">
            <a:spLocks noGrp="1"/>
          </p:cNvSpPr>
          <p:nvPr>
            <p:ph type="body" idx="1"/>
          </p:nvPr>
        </p:nvSpPr>
        <p:spPr>
          <a:xfrm>
            <a:off x="211025" y="783852"/>
            <a:ext cx="83538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>
                <a:solidFill>
                  <a:schemeClr val="dk1"/>
                </a:solidFill>
              </a:rPr>
              <a:t>Belangrijke data in periode 2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78c589fe19_0_121"/>
          <p:cNvSpPr txBox="1"/>
          <p:nvPr/>
        </p:nvSpPr>
        <p:spPr>
          <a:xfrm>
            <a:off x="518795" y="1323975"/>
            <a:ext cx="7703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Voorjaarsvakantie			</a:t>
            </a:r>
            <a:r>
              <a:rPr lang="nl-NL" sz="1600" dirty="0">
                <a:solidFill>
                  <a:schemeClr val="dk1"/>
                </a:solidFill>
              </a:rPr>
              <a:t>16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dirty="0">
                <a:solidFill>
                  <a:schemeClr val="dk1"/>
                </a:solidFill>
              </a:rPr>
              <a:t>februari 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t/m </a:t>
            </a:r>
            <a:r>
              <a:rPr lang="nl-NL" sz="1600" dirty="0">
                <a:solidFill>
                  <a:schemeClr val="dk1"/>
                </a:solidFill>
              </a:rPr>
              <a:t>20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dirty="0">
                <a:solidFill>
                  <a:schemeClr val="dk1"/>
                </a:solidFill>
              </a:rPr>
              <a:t>februari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nl-NL" sz="1600" dirty="0">
                <a:solidFill>
                  <a:schemeClr val="dk1"/>
                </a:solidFill>
              </a:rPr>
              <a:t>6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Toetsweek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				2</a:t>
            </a:r>
            <a:r>
              <a:rPr lang="nl-NL" sz="1600" dirty="0">
                <a:solidFill>
                  <a:schemeClr val="dk1"/>
                </a:solidFill>
              </a:rPr>
              <a:t>6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maart t/m </a:t>
            </a:r>
            <a:r>
              <a:rPr lang="nl-NL" sz="1600" dirty="0">
                <a:solidFill>
                  <a:schemeClr val="dk1"/>
                </a:solidFill>
              </a:rPr>
              <a:t>30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maart 202</a:t>
            </a:r>
            <a:r>
              <a:rPr lang="nl-NL" sz="1600" dirty="0">
                <a:solidFill>
                  <a:schemeClr val="dk1"/>
                </a:solidFill>
              </a:rPr>
              <a:t>6</a:t>
            </a:r>
            <a:endParaRPr sz="1600" dirty="0">
              <a:solidFill>
                <a:schemeClr val="dk1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nl-NL" sz="1600" dirty="0">
                <a:solidFill>
                  <a:schemeClr val="dk1"/>
                </a:solidFill>
              </a:rPr>
              <a:t>Stageweek 				13 april t/m 17 april 2026</a:t>
            </a:r>
            <a:endParaRPr sz="1600" dirty="0">
              <a:solidFill>
                <a:schemeClr val="dk1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Meivakantie 				</a:t>
            </a:r>
            <a:r>
              <a:rPr lang="nl-NL" sz="1600" dirty="0">
                <a:solidFill>
                  <a:schemeClr val="dk1"/>
                </a:solidFill>
              </a:rPr>
              <a:t>20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april t/m </a:t>
            </a:r>
            <a:r>
              <a:rPr lang="nl-NL" sz="1600" dirty="0">
                <a:solidFill>
                  <a:schemeClr val="dk1"/>
                </a:solidFill>
              </a:rPr>
              <a:t>1</a:t>
            </a:r>
            <a:r>
              <a:rPr lang="nl-N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 202</a:t>
            </a:r>
            <a:r>
              <a:rPr lang="nl-NL" sz="1600" dirty="0">
                <a:solidFill>
                  <a:schemeClr val="dk1"/>
                </a:solidFill>
              </a:rPr>
              <a:t>6</a:t>
            </a:r>
            <a:endParaRPr sz="1600" dirty="0">
              <a:solidFill>
                <a:schemeClr val="dk1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nl-NL" sz="1600" dirty="0" err="1">
                <a:solidFill>
                  <a:schemeClr val="dk1"/>
                </a:solidFill>
              </a:rPr>
              <a:t>Toetsweek</a:t>
            </a:r>
            <a:r>
              <a:rPr lang="nl-NL" sz="1600" dirty="0">
                <a:solidFill>
                  <a:schemeClr val="dk1"/>
                </a:solidFill>
              </a:rPr>
              <a:t> 4				24 juni t/m 30 juni 2026</a:t>
            </a: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510f27e4f_2_117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lokalen</a:t>
            </a:r>
            <a:endParaRPr/>
          </a:p>
        </p:txBody>
      </p:sp>
      <p:graphicFrame>
        <p:nvGraphicFramePr>
          <p:cNvPr id="247" name="Google Shape;247;g37510f27e4f_2_117"/>
          <p:cNvGraphicFramePr/>
          <p:nvPr/>
        </p:nvGraphicFramePr>
        <p:xfrm>
          <a:off x="658350" y="1789775"/>
          <a:ext cx="7612975" cy="1974228"/>
        </p:xfrm>
        <a:graphic>
          <a:graphicData uri="http://schemas.openxmlformats.org/drawingml/2006/table">
            <a:tbl>
              <a:tblPr>
                <a:noFill/>
                <a:tableStyleId>{91285902-9844-48C4-B6C0-504FA19AF748}</a:tableStyleId>
              </a:tblPr>
              <a:tblGrid>
                <a:gridCol w="173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b="1" u="none" strike="noStrike" cap="none">
                          <a:solidFill>
                            <a:srgbClr val="009ADD"/>
                          </a:solidFill>
                        </a:rPr>
                        <a:t>klas</a:t>
                      </a:r>
                      <a:endParaRPr sz="2000" b="1" u="none" strike="noStrike" cap="none">
                        <a:solidFill>
                          <a:srgbClr val="009ADD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b="1" u="none" strike="noStrike" cap="none">
                          <a:solidFill>
                            <a:srgbClr val="009ADD"/>
                          </a:solidFill>
                        </a:rPr>
                        <a:t>leercoach</a:t>
                      </a:r>
                      <a:endParaRPr sz="2000" b="1" u="none" strike="noStrike" cap="none">
                        <a:solidFill>
                          <a:srgbClr val="009ADD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b="1" u="none" strike="noStrike" cap="none">
                          <a:solidFill>
                            <a:srgbClr val="009ADD"/>
                          </a:solidFill>
                        </a:rPr>
                        <a:t>lokaal</a:t>
                      </a:r>
                      <a:endParaRPr sz="2000" b="1" u="none" strike="noStrike" cap="none">
                        <a:solidFill>
                          <a:srgbClr val="009ADD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/>
                        <a:t>tm3a</a:t>
                      </a:r>
                      <a:endParaRPr sz="2000" u="none" strike="noStrike" cap="none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88"/>
                        <a:buFont typeface="Arial"/>
                        <a:buNone/>
                      </a:pPr>
                      <a:r>
                        <a:rPr lang="nl-NL" sz="1700">
                          <a:solidFill>
                            <a:srgbClr val="49403F"/>
                          </a:solidFill>
                        </a:rPr>
                        <a:t>meneer Kauffeld en mevrouw Van den Bercken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9.35</a:t>
                      </a:r>
                      <a:endParaRPr sz="20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/>
                        <a:t>m3b</a:t>
                      </a:r>
                      <a:endParaRPr sz="2000" u="none" strike="noStrike" cap="none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88"/>
                        <a:buFont typeface="Arial"/>
                        <a:buNone/>
                      </a:pPr>
                      <a:r>
                        <a:rPr lang="nl-NL" sz="1700">
                          <a:solidFill>
                            <a:srgbClr val="49403F"/>
                          </a:solidFill>
                        </a:rPr>
                        <a:t>mevrouw Van den Dungen en mevrouw Huiskens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9.36</a:t>
                      </a:r>
                      <a:endParaRPr sz="20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/>
                        <a:t>m3c</a:t>
                      </a:r>
                      <a:endParaRPr sz="2000" u="none" strike="noStrike" cap="none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88"/>
                        <a:buFont typeface="Arial"/>
                        <a:buNone/>
                      </a:pPr>
                      <a:r>
                        <a:rPr lang="nl-NL" sz="1700">
                          <a:solidFill>
                            <a:srgbClr val="49403F"/>
                          </a:solidFill>
                        </a:rPr>
                        <a:t>mevrouw Koch en meneer Hendriks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9.38</a:t>
                      </a:r>
                      <a:endParaRPr sz="20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m3d</a:t>
                      </a:r>
                      <a:endParaRPr sz="20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88"/>
                        <a:buFont typeface="Arial"/>
                        <a:buNone/>
                      </a:pPr>
                      <a:r>
                        <a:rPr lang="nl-NL" sz="1700">
                          <a:solidFill>
                            <a:srgbClr val="49403F"/>
                          </a:solidFill>
                        </a:rPr>
                        <a:t>mevrouw Van der Markt en mevrouw Rooijmans  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dirty="0"/>
                        <a:t>9.40</a:t>
                      </a:r>
                      <a:endParaRPr sz="20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211023" y="5627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Wie is wie?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425250" y="1614025"/>
            <a:ext cx="8353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4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700"/>
              <a:buChar char="•"/>
            </a:pPr>
            <a:r>
              <a:rPr lang="nl-NL" sz="1600" b="1" dirty="0"/>
              <a:t>Coaches mavo 3</a:t>
            </a:r>
            <a:r>
              <a:rPr lang="nl-NL" sz="1600" dirty="0"/>
              <a:t>:</a:t>
            </a:r>
            <a:endParaRPr sz="1600" b="0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688"/>
              <a:buNone/>
            </a:pP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688"/>
              <a:buNone/>
            </a:pPr>
            <a:r>
              <a:rPr lang="nl-NL" sz="1600" dirty="0"/>
              <a:t>TM3A: meneer Kauffeld &amp; mevrouw Van den Bercken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688"/>
              <a:buNone/>
            </a:pPr>
            <a:r>
              <a:rPr lang="nl-NL" sz="1600" dirty="0"/>
              <a:t>M3B: mevrouw Van den Dungen 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688"/>
              <a:buNone/>
            </a:pPr>
            <a:r>
              <a:rPr lang="nl-NL" sz="1600" dirty="0"/>
              <a:t>M3C: mevrouw Koch &amp; meneer Hendriks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688"/>
              <a:buNone/>
            </a:pPr>
            <a:r>
              <a:rPr lang="nl-NL" sz="1600" dirty="0"/>
              <a:t>M3D: mevrouw Van der Markt &amp; mevrouw Rooijmans </a:t>
            </a:r>
            <a:r>
              <a:rPr lang="nl-NL" sz="1600" b="0" dirty="0"/>
              <a:t>        </a:t>
            </a:r>
            <a:r>
              <a:rPr lang="nl-NL" sz="1600" dirty="0"/>
              <a:t>	</a:t>
            </a:r>
            <a:endParaRPr sz="1600" dirty="0"/>
          </a:p>
          <a:p>
            <a:pPr marL="45720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4211"/>
              <a:buNone/>
            </a:pPr>
            <a:r>
              <a:rPr lang="nl-NL" sz="1600" b="0" dirty="0"/>
              <a:t>	</a:t>
            </a:r>
            <a:endParaRPr sz="1600" dirty="0"/>
          </a:p>
          <a:p>
            <a:pPr marL="457200" lvl="0" indent="-33655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Decaan</a:t>
            </a:r>
            <a:r>
              <a:rPr lang="nl-NL" sz="1600" dirty="0"/>
              <a:t>: </a:t>
            </a:r>
            <a:r>
              <a:rPr lang="nl-NL" sz="1600" b="0" dirty="0"/>
              <a:t>mevrouw Van den Dungen 🡪 alles over profiel</a:t>
            </a:r>
            <a:r>
              <a:rPr lang="nl-NL" sz="1600" dirty="0"/>
              <a:t>- en </a:t>
            </a:r>
            <a:r>
              <a:rPr lang="nl-NL" sz="1600" b="0" dirty="0"/>
              <a:t>studiekeuze</a:t>
            </a:r>
            <a:endParaRPr sz="1600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Coördinator </a:t>
            </a:r>
            <a:r>
              <a:rPr lang="nl-NL" sz="1600" b="1" dirty="0" err="1"/>
              <a:t>leerlingzaken</a:t>
            </a:r>
            <a:r>
              <a:rPr lang="nl-NL" sz="1600" dirty="0"/>
              <a:t>: mevrouw Huiskens</a:t>
            </a:r>
            <a:endParaRPr sz="1600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Afdelingsleider</a:t>
            </a:r>
            <a:r>
              <a:rPr lang="nl-NL" sz="1600" dirty="0"/>
              <a:t>: </a:t>
            </a:r>
            <a:r>
              <a:rPr lang="nl-NL" sz="1600" b="0" dirty="0"/>
              <a:t>mevrouw </a:t>
            </a:r>
            <a:r>
              <a:rPr lang="nl-NL" sz="1600" dirty="0"/>
              <a:t>Jansen</a:t>
            </a:r>
            <a:endParaRPr sz="16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d25f24c1e_0_0"/>
          <p:cNvSpPr txBox="1">
            <a:spLocks noGrp="1"/>
          </p:cNvSpPr>
          <p:nvPr>
            <p:ph type="body" idx="1"/>
          </p:nvPr>
        </p:nvSpPr>
        <p:spPr>
          <a:xfrm>
            <a:off x="211023" y="5627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Vrijwillige ouderbijdrage </a:t>
            </a:r>
            <a:endParaRPr/>
          </a:p>
        </p:txBody>
      </p:sp>
      <p:sp>
        <p:nvSpPr>
          <p:cNvPr id="139" name="Google Shape;139;g36d25f24c1e_0_0"/>
          <p:cNvSpPr txBox="1">
            <a:spLocks noGrp="1"/>
          </p:cNvSpPr>
          <p:nvPr>
            <p:ph type="body" idx="4294967295"/>
          </p:nvPr>
        </p:nvSpPr>
        <p:spPr>
          <a:xfrm>
            <a:off x="425250" y="1614025"/>
            <a:ext cx="71790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/>
              <a:t>Toelichting: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Binnen- en buitenschools leren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Introductieactiviteiten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 err="1"/>
              <a:t>Eindejaarsviering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Klassenuitje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600" b="1" dirty="0"/>
              <a:t>Burgerschapsactiviteiten</a:t>
            </a:r>
            <a:endParaRPr sz="1600" b="1" dirty="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endParaRPr sz="17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Het decanaat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4294967295"/>
          </p:nvPr>
        </p:nvSpPr>
        <p:spPr>
          <a:xfrm>
            <a:off x="578649" y="1607475"/>
            <a:ext cx="4965807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/>
              <a:t>Mevrouw van den Dungen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 err="1"/>
              <a:t>E-mailadres:pvandendungen@stedelijkcollege.nl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/>
              <a:t>Decaan (t)mavo</a:t>
            </a:r>
            <a:endParaRPr sz="1600" dirty="0"/>
          </a:p>
        </p:txBody>
      </p:sp>
      <p:pic>
        <p:nvPicPr>
          <p:cNvPr id="146" name="Google Shape;146;p4" descr="Overheidsinvloed versus individu: socialisme en liberalis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1086" y="1016000"/>
            <a:ext cx="3332364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58a8dcf04_0_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Planning decanaat</a:t>
            </a:r>
            <a:endParaRPr/>
          </a:p>
        </p:txBody>
      </p:sp>
      <p:sp>
        <p:nvSpPr>
          <p:cNvPr id="152" name="Google Shape;152;g3758a8dcf04_0_0"/>
          <p:cNvSpPr txBox="1">
            <a:spLocks noGrp="1"/>
          </p:cNvSpPr>
          <p:nvPr>
            <p:ph type="body" idx="4294967295"/>
          </p:nvPr>
        </p:nvSpPr>
        <p:spPr>
          <a:xfrm>
            <a:off x="578650" y="1607475"/>
            <a:ext cx="44715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/>
              <a:t>Profielkeuze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NL" sz="1600" dirty="0"/>
              <a:t>Toekomstplan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NL" sz="1600" dirty="0"/>
              <a:t>Ontmoet je toekomst - 5 februari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NL" sz="1600" dirty="0"/>
              <a:t>Stage - 13 t/m 17 april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b16c9ca8c_3_218"/>
          <p:cNvSpPr/>
          <p:nvPr/>
        </p:nvSpPr>
        <p:spPr>
          <a:xfrm>
            <a:off x="422850" y="522247"/>
            <a:ext cx="8483400" cy="414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fb16c9ca8c_3_218"/>
          <p:cNvSpPr txBox="1">
            <a:spLocks noGrp="1"/>
          </p:cNvSpPr>
          <p:nvPr>
            <p:ph type="title"/>
          </p:nvPr>
        </p:nvSpPr>
        <p:spPr>
          <a:xfrm>
            <a:off x="577674" y="559800"/>
            <a:ext cx="796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000" b="1">
                <a:solidFill>
                  <a:srgbClr val="4940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Vragen aan het decanaat?</a:t>
            </a:r>
            <a:endParaRPr/>
          </a:p>
        </p:txBody>
      </p:sp>
      <p:cxnSp>
        <p:nvCxnSpPr>
          <p:cNvPr id="159" name="Google Shape;159;g2fb16c9ca8c_3_218"/>
          <p:cNvCxnSpPr/>
          <p:nvPr/>
        </p:nvCxnSpPr>
        <p:spPr>
          <a:xfrm rot="10800000" flipH="1">
            <a:off x="330250" y="4667784"/>
            <a:ext cx="8483400" cy="3000"/>
          </a:xfrm>
          <a:prstGeom prst="straightConnector1">
            <a:avLst/>
          </a:prstGeom>
          <a:noFill/>
          <a:ln w="19050" cap="flat" cmpd="sng">
            <a:solidFill>
              <a:srgbClr val="4940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g2fb16c9ca8c_3_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75" y="4759947"/>
            <a:ext cx="1576952" cy="21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fb16c9ca8c_3_218"/>
          <p:cNvSpPr/>
          <p:nvPr/>
        </p:nvSpPr>
        <p:spPr>
          <a:xfrm>
            <a:off x="668650" y="1252925"/>
            <a:ext cx="2469000" cy="64200"/>
          </a:xfrm>
          <a:prstGeom prst="rect">
            <a:avLst/>
          </a:prstGeom>
          <a:solidFill>
            <a:srgbClr val="494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fb16c9ca8c_3_218"/>
          <p:cNvSpPr/>
          <p:nvPr/>
        </p:nvSpPr>
        <p:spPr>
          <a:xfrm>
            <a:off x="8522075" y="0"/>
            <a:ext cx="6219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fb16c9ca8c_3_218"/>
          <p:cNvSpPr/>
          <p:nvPr/>
        </p:nvSpPr>
        <p:spPr>
          <a:xfrm>
            <a:off x="6376600" y="0"/>
            <a:ext cx="17298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fb16c9ca8c_3_218"/>
          <p:cNvSpPr/>
          <p:nvPr/>
        </p:nvSpPr>
        <p:spPr>
          <a:xfrm>
            <a:off x="5495650" y="0"/>
            <a:ext cx="4770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fb16c9ca8c_3_218"/>
          <p:cNvSpPr/>
          <p:nvPr/>
        </p:nvSpPr>
        <p:spPr>
          <a:xfrm>
            <a:off x="4331075" y="0"/>
            <a:ext cx="2700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fb16c9ca8c_3_218"/>
          <p:cNvSpPr/>
          <p:nvPr/>
        </p:nvSpPr>
        <p:spPr>
          <a:xfrm>
            <a:off x="3196925" y="0"/>
            <a:ext cx="7185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fb16c9ca8c_3_218"/>
          <p:cNvSpPr/>
          <p:nvPr/>
        </p:nvSpPr>
        <p:spPr>
          <a:xfrm>
            <a:off x="758525" y="0"/>
            <a:ext cx="4770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fb16c9ca8c_3_218"/>
          <p:cNvSpPr/>
          <p:nvPr/>
        </p:nvSpPr>
        <p:spPr>
          <a:xfrm rot="5400000">
            <a:off x="8777119" y="362348"/>
            <a:ext cx="3855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fb16c9ca8c_3_218"/>
          <p:cNvSpPr/>
          <p:nvPr/>
        </p:nvSpPr>
        <p:spPr>
          <a:xfrm rot="5400000">
            <a:off x="8722075" y="1103201"/>
            <a:ext cx="4956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fb16c9ca8c_3_218"/>
          <p:cNvSpPr/>
          <p:nvPr/>
        </p:nvSpPr>
        <p:spPr>
          <a:xfrm rot="5400000">
            <a:off x="8559325" y="2332751"/>
            <a:ext cx="8211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fb16c9ca8c_3_218"/>
          <p:cNvSpPr/>
          <p:nvPr/>
        </p:nvSpPr>
        <p:spPr>
          <a:xfrm rot="5400000">
            <a:off x="8842675" y="3609375"/>
            <a:ext cx="254400" cy="351300"/>
          </a:xfrm>
          <a:prstGeom prst="rect">
            <a:avLst/>
          </a:prstGeom>
          <a:solidFill>
            <a:srgbClr val="3F9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fb16c9ca8c_3_218"/>
          <p:cNvSpPr txBox="1"/>
          <p:nvPr/>
        </p:nvSpPr>
        <p:spPr>
          <a:xfrm>
            <a:off x="5706769" y="4774232"/>
            <a:ext cx="31662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750"/>
              <a:buFont typeface="Calibri"/>
              <a:buNone/>
            </a:pPr>
            <a:r>
              <a:rPr lang="nl-NL" sz="750" b="1" i="0" u="none" strike="noStrike" cap="none">
                <a:solidFill>
                  <a:srgbClr val="49403F"/>
                </a:solidFill>
                <a:latin typeface="Calibri"/>
                <a:ea typeface="Calibri"/>
                <a:cs typeface="Calibri"/>
                <a:sym typeface="Calibri"/>
              </a:rPr>
              <a:t>www.stedelijkcollege.nl/hgl</a:t>
            </a:r>
            <a:endParaRPr sz="750" b="1" i="0" u="none" strike="noStrike" cap="none">
              <a:solidFill>
                <a:srgbClr val="4940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fb16c9ca8c_3_218" descr="Betere vragen stellen met deze 9 technieken - Frankwatch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525" y="1978420"/>
            <a:ext cx="7165612" cy="214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b16c9ca8c_8_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Coördinator leerlingzaken</a:t>
            </a:r>
            <a:endParaRPr/>
          </a:p>
        </p:txBody>
      </p:sp>
      <p:sp>
        <p:nvSpPr>
          <p:cNvPr id="179" name="Google Shape;179;g2fb16c9ca8c_8_0"/>
          <p:cNvSpPr txBox="1">
            <a:spLocks noGrp="1"/>
          </p:cNvSpPr>
          <p:nvPr>
            <p:ph type="body" idx="4294967295"/>
          </p:nvPr>
        </p:nvSpPr>
        <p:spPr>
          <a:xfrm>
            <a:off x="578650" y="1607475"/>
            <a:ext cx="44715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/>
              <a:t>Mevrouw Huiskens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600" dirty="0"/>
              <a:t>E-mailadres:                                    </a:t>
            </a:r>
            <a:r>
              <a:rPr lang="nl-NL" sz="1600" u="sng" dirty="0">
                <a:solidFill>
                  <a:schemeClr val="hlink"/>
                </a:solidFill>
                <a:hlinkClick r:id="rId3"/>
              </a:rPr>
              <a:t>lhuiskens@stedelijkcollege.nl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NL" sz="1600" dirty="0"/>
              <a:t>Telefoonnummer: 06-10362556</a:t>
            </a:r>
            <a:endParaRPr sz="16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NL" sz="1600" dirty="0"/>
              <a:t>Voor alle vragen over </a:t>
            </a:r>
            <a:r>
              <a:rPr lang="nl-NL" sz="1600" dirty="0" err="1"/>
              <a:t>leerlingzaken</a:t>
            </a:r>
            <a:endParaRPr sz="1600" dirty="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1800" dirty="0"/>
          </a:p>
        </p:txBody>
      </p:sp>
      <p:pic>
        <p:nvPicPr>
          <p:cNvPr id="180" name="Google Shape;180;g2fb16c9ca8c_8_0" descr="Overheidsinvloed versus individu: socialisme en liberalis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775" y="1348700"/>
            <a:ext cx="3896800" cy="31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510f27e4f_2_69"/>
          <p:cNvSpPr txBox="1">
            <a:spLocks noGrp="1"/>
          </p:cNvSpPr>
          <p:nvPr>
            <p:ph type="body" idx="1"/>
          </p:nvPr>
        </p:nvSpPr>
        <p:spPr>
          <a:xfrm>
            <a:off x="211023" y="592352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94D3"/>
              </a:buClr>
              <a:buSzPts val="3600"/>
              <a:buFont typeface="Arial"/>
              <a:buNone/>
            </a:pPr>
            <a:r>
              <a:rPr lang="nl-NL" sz="3200">
                <a:solidFill>
                  <a:srgbClr val="3F94D3"/>
                </a:solidFill>
              </a:rPr>
              <a:t>Coördinator leerlingzaken  </a:t>
            </a:r>
            <a:endParaRPr sz="4000"/>
          </a:p>
        </p:txBody>
      </p:sp>
      <p:sp>
        <p:nvSpPr>
          <p:cNvPr id="186" name="Google Shape;186;g37510f27e4f_2_69"/>
          <p:cNvSpPr txBox="1">
            <a:spLocks noGrp="1"/>
          </p:cNvSpPr>
          <p:nvPr>
            <p:ph type="body" idx="2"/>
          </p:nvPr>
        </p:nvSpPr>
        <p:spPr>
          <a:xfrm>
            <a:off x="300900" y="1338537"/>
            <a:ext cx="8542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3333"/>
              <a:buFont typeface="Calibri"/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7510f27e4f_2_69"/>
          <p:cNvSpPr txBox="1">
            <a:spLocks noGrp="1"/>
          </p:cNvSpPr>
          <p:nvPr>
            <p:ph type="body" idx="3"/>
          </p:nvPr>
        </p:nvSpPr>
        <p:spPr>
          <a:xfrm>
            <a:off x="300900" y="1489093"/>
            <a:ext cx="8044814" cy="28959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Wegwijzer voor leerlingen &amp; ouders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Zorgondersteuning voor de leercoaches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Leercoach is eerste aanspreekpunt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Werkt ook samen met het ondersteuningsteam </a:t>
            </a:r>
            <a:endParaRPr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Wekelijks overleg met de leercoaches </a:t>
            </a:r>
            <a:endParaRPr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Contact met externen </a:t>
            </a:r>
            <a:endParaRPr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Overzicht verzuimregistratie (te laat, ziek, spijbelen etc.) met ondersteuning van onderwijsassistent (Ayse Kilic)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Gedragsregistratie (verwijderd uit de les, gele kaart, onacceptabel gedrag, pesten)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510f27e4f_2_76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Schoolregels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93" name="Google Shape;193;g37510f27e4f_2_76"/>
          <p:cNvSpPr txBox="1"/>
          <p:nvPr/>
        </p:nvSpPr>
        <p:spPr>
          <a:xfrm>
            <a:off x="348343" y="1363775"/>
            <a:ext cx="7834884" cy="2308284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Leerjaar 1 t/m 3 blijven op het schoolterrein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ook/</a:t>
            </a:r>
            <a:r>
              <a:rPr lang="nl-NL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vape</a:t>
            </a: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-vrije school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Pauzes worden gehouden op leerpleinen, schoolplein en aula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Telefoonvrije school “thuis of in de kluis”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Beschikbaar voor school tot half 5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nl-NL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Altijd een leesboek bij je hebben</a:t>
            </a:r>
            <a:endParaRPr sz="1600" b="0" i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a807c5-9d3f-41b7-b786-9e5c2f945bc8">
      <Terms xmlns="http://schemas.microsoft.com/office/infopath/2007/PartnerControls"/>
    </lcf76f155ced4ddcb4097134ff3c332f>
    <TaxCatchAll xmlns="f076317d-e514-4124-b144-cf07a3bfa5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A09C7DCAB414F9A4545914E4C6D66" ma:contentTypeVersion="13" ma:contentTypeDescription="Een nieuw document maken." ma:contentTypeScope="" ma:versionID="b102c36a8a8e382f39186efc2eb523e7">
  <xsd:schema xmlns:xsd="http://www.w3.org/2001/XMLSchema" xmlns:xs="http://www.w3.org/2001/XMLSchema" xmlns:p="http://schemas.microsoft.com/office/2006/metadata/properties" xmlns:ns2="b8a807c5-9d3f-41b7-b786-9e5c2f945bc8" xmlns:ns3="f076317d-e514-4124-b144-cf07a3bfa54b" targetNamespace="http://schemas.microsoft.com/office/2006/metadata/properties" ma:root="true" ma:fieldsID="28205ea7ce31c986baaddeda6387053b" ns2:_="" ns3:_="">
    <xsd:import namespace="b8a807c5-9d3f-41b7-b786-9e5c2f945bc8"/>
    <xsd:import namespace="f076317d-e514-4124-b144-cf07a3bfa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807c5-9d3f-41b7-b786-9e5c2f945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0fc0675-3574-405d-b090-b60adf9e39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6317d-e514-4124-b144-cf07a3bfa54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fae992-8412-4766-a5ee-dc313c59b280}" ma:internalName="TaxCatchAll" ma:showField="CatchAllData" ma:web="f076317d-e514-4124-b144-cf07a3bfa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EA95D-81FE-4564-B8C8-F23BA1CC67C2}">
  <ds:schemaRefs>
    <ds:schemaRef ds:uri="http://schemas.microsoft.com/office/2006/metadata/properties"/>
    <ds:schemaRef ds:uri="http://schemas.microsoft.com/office/infopath/2007/PartnerControls"/>
    <ds:schemaRef ds:uri="b8a807c5-9d3f-41b7-b786-9e5c2f945bc8"/>
    <ds:schemaRef ds:uri="f076317d-e514-4124-b144-cf07a3bfa54b"/>
  </ds:schemaRefs>
</ds:datastoreItem>
</file>

<file path=customXml/itemProps2.xml><?xml version="1.0" encoding="utf-8"?>
<ds:datastoreItem xmlns:ds="http://schemas.openxmlformats.org/officeDocument/2006/customXml" ds:itemID="{A93126B5-E060-40DE-B557-4AB20B75B1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51540-0DC1-41DA-83FA-36693739A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807c5-9d3f-41b7-b786-9e5c2f945bc8"/>
    <ds:schemaRef ds:uri="f076317d-e514-4124-b144-cf07a3bfa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Diavoorstelling (16:9)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Helvetica Neue</vt:lpstr>
      <vt:lpstr>Merriweather Sans</vt:lpstr>
      <vt:lpstr>Calibri</vt:lpstr>
      <vt:lpstr>Arial</vt:lpstr>
      <vt:lpstr>Noto Sans Symbols</vt:lpstr>
      <vt:lpstr>Office-thema</vt:lpstr>
      <vt:lpstr>Office-thema</vt:lpstr>
      <vt:lpstr>Schooljaar 2025-2026</vt:lpstr>
      <vt:lpstr>PowerPoint-presentatie</vt:lpstr>
      <vt:lpstr>PowerPoint-presentatie</vt:lpstr>
      <vt:lpstr>PowerPoint-presentatie</vt:lpstr>
      <vt:lpstr>PowerPoint-presentatie</vt:lpstr>
      <vt:lpstr>Vragen aan het decanaat?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Silke Swart (sws)</dc:creator>
  <cp:lastModifiedBy>Bianca van Kuringen</cp:lastModifiedBy>
  <cp:revision>1</cp:revision>
  <dcterms:modified xsi:type="dcterms:W3CDTF">2025-08-22T11:18:38Z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0x010100FF6A09C7DCAB414F9A4545914E4C6D66</vt:lpwstr>
  </property>
  <property fmtid="{D5CDD505-2E9C-101B-9397-08002B2CF9AE}" pid="3" name="MediaServiceImageTags">
    <vt:lpwstr/>
  </property>
</Properties>
</file>